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7" r:id="rId11"/>
    <p:sldId id="308" r:id="rId12"/>
    <p:sldId id="309" r:id="rId13"/>
    <p:sldId id="310" r:id="rId14"/>
    <p:sldId id="302" r:id="rId15"/>
    <p:sldId id="305" r:id="rId16"/>
    <p:sldId id="304" r:id="rId17"/>
    <p:sldId id="306" r:id="rId18"/>
    <p:sldId id="299" r:id="rId19"/>
    <p:sldId id="300" r:id="rId20"/>
    <p:sldId id="301" r:id="rId21"/>
    <p:sldId id="264" r:id="rId22"/>
    <p:sldId id="263" r:id="rId23"/>
    <p:sldId id="303" r:id="rId24"/>
    <p:sldId id="265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edium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DC5B0B-5DDE-4B5D-A822-555BC3A76AE9}">
  <a:tblStyle styleId="{8DDC5B0B-5DDE-4B5D-A822-555BC3A76A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49" autoAdjust="0"/>
  </p:normalViewPr>
  <p:slideViewPr>
    <p:cSldViewPr snapToGrid="0">
      <p:cViewPr varScale="1">
        <p:scale>
          <a:sx n="91" d="100"/>
          <a:sy n="91" d="100"/>
        </p:scale>
        <p:origin x="1210" y="6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3920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2099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9117C746-AEB9-8A3B-A072-751DBF9C8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07C4683-BF96-1F54-BBE9-650C56826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4E6D53D0-E7F6-738E-6C28-97717B85CA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086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DF818E9C-01CE-DA77-E5D7-09A6B6905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67D8A982-EF6C-5BBE-17E2-C0D3CD988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736F1BC7-0B18-C803-20E5-01C3359D87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039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3F62A1C-E465-BBB6-CB44-382AC1B47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9FD9A177-7C60-2763-C296-23E51E6AF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63BF655-AC67-5377-4D76-7A5FFD94EB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8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0330A927-B627-48B4-D924-569368E4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D240492-8C74-0A2C-E125-F0ACA7C81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A9CF9F28-7A68-C9DF-45E8-91DD6D98B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25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579869A1-5335-7B29-C6F1-A83324075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BEC9A7FE-F4EB-ECE8-A7AB-E3340E1C48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281AFC8C-F2E4-453C-D164-6F28BFB7D7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958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AD2B6DCE-D64D-A46E-98F5-117ECC0B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0C6037C5-63C5-52E2-6653-43468EA35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6D21FF27-0E42-6DB0-ABA4-F167B6D1C1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654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7A6C7189-BFF1-76B4-7648-88061F1D2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>
            <a:extLst>
              <a:ext uri="{FF2B5EF4-FFF2-40B4-BE49-F238E27FC236}">
                <a16:creationId xmlns:a16="http://schemas.microsoft.com/office/drawing/2014/main" id="{4CC4611F-455A-8B5C-4264-9D681E921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>
            <a:extLst>
              <a:ext uri="{FF2B5EF4-FFF2-40B4-BE49-F238E27FC236}">
                <a16:creationId xmlns:a16="http://schemas.microsoft.com/office/drawing/2014/main" id="{066B0D95-A6E1-E70C-4410-3D3E6209C7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93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 b="1" dirty="0">
                <a:solidFill>
                  <a:schemeClr val="dk1"/>
                </a:solidFill>
              </a:rPr>
              <a:t>Оцените работу над проектом и ответьте на вопросы: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У вас получилось достичь цели и выполнить все задачи?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Что далось легко, а с чем возникли трудности?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Сколько времени занял проект?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Насколько полезным оказался для вас проект от 1 до 10?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 = я не научился ничему новому</a:t>
            </a: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ru-RU" sz="1100" dirty="0">
                <a:solidFill>
                  <a:schemeClr val="dk1"/>
                </a:solidFill>
              </a:rPr>
              <a:t>10 = очень полезно, я получил новый опыт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Остались ли у вас вопросы по проекту?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ru-RU" sz="1100" dirty="0">
                <a:solidFill>
                  <a:schemeClr val="dk1"/>
                </a:solidFill>
              </a:rPr>
              <a:t>Как вы планируете развиваться дальше?</a:t>
            </a: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278975A0-7906-B655-ACF4-E3364B00E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>
            <a:extLst>
              <a:ext uri="{FF2B5EF4-FFF2-40B4-BE49-F238E27FC236}">
                <a16:creationId xmlns:a16="http://schemas.microsoft.com/office/drawing/2014/main" id="{F4A4544D-7D2F-4B3C-B76B-4B9E527FE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>
            <a:extLst>
              <a:ext uri="{FF2B5EF4-FFF2-40B4-BE49-F238E27FC236}">
                <a16:creationId xmlns:a16="http://schemas.microsoft.com/office/drawing/2014/main" id="{1AE0DC74-3A8F-9173-E8FF-9C9BBDB78A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Ответьте на вопросы одногруппников и преподавателей и получите обратную связь на свою работу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5014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Перечислите технологии/ПО/подходы, которые вы использовали в проекте и почему. Какое у вас сложилось впечатление о них?</a:t>
            </a:r>
            <a:endParaRPr lang="ru-RU" sz="105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3972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1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8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Ski school management system</a:t>
            </a:r>
            <a:endParaRPr lang="ru-RU"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3118884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629702" y="4127375"/>
            <a:ext cx="3118884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Developer. Professional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</a:t>
            </a: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занятий</a:t>
            </a:r>
            <a:endParaRPr lang="ru-RU" sz="3200" b="1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456286065"/>
              </p:ext>
            </p:extLst>
          </p:nvPr>
        </p:nvGraphicFramePr>
        <p:xfrm>
          <a:off x="770080" y="889233"/>
          <a:ext cx="8311020" cy="2999554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занятием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CRUD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Назначение / снятие инструктора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Назначение / снятие студента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Изменение статуса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Перенос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104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ru-RU" sz="14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45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</a:t>
            </a: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уведомлений</a:t>
            </a:r>
            <a:endParaRPr lang="ru-RU" sz="3200" b="1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264999276"/>
              </p:ext>
            </p:extLst>
          </p:nvPr>
        </p:nvGraphicFramePr>
        <p:xfrm>
          <a:off x="770080" y="889233"/>
          <a:ext cx="8311020" cy="3832988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Получает сообщение от сервисов по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AMQP </a:t>
                      </a:r>
                      <a:r>
                        <a:rPr lang="ru-RU" dirty="0"/>
                        <a:t>(через </a:t>
                      </a:r>
                      <a:r>
                        <a:rPr lang="en-US" dirty="0"/>
                        <a:t>RabbitMQ)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: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 регистрации нового пользователя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изменении данных существующего</a:t>
                      </a: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изменении в занятиях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Формирует уведомление и отправляет в соответствующий сервис доставки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 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AMQP </a:t>
                      </a:r>
                      <a:r>
                        <a:rPr lang="ru-RU" dirty="0"/>
                        <a:t>(через </a:t>
                      </a:r>
                      <a:r>
                        <a:rPr lang="en-US" dirty="0"/>
                        <a:t>RabbitMQ)</a:t>
                      </a:r>
                      <a:endParaRPr lang="ru-RU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EmailSender</a:t>
                      </a:r>
                      <a:endParaRPr lang="en-US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TelegramSender</a:t>
                      </a:r>
                      <a:endParaRPr lang="en-US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285750" lvl="0" indent="-2857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SmsSender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91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lang="ru-RU" b="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ервис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доставки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передаёт сообщение пользователю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104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lang="ru-RU" sz="1400"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321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2512385-C9A5-9715-2105-49F1C0E11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1A3CCA1E-5D0F-03AD-A5CC-B8A08FBF3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2738D2-0C85-C5D3-D49F-C7EDF1F7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63" y="878674"/>
            <a:ext cx="5487190" cy="34576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659BF2C-25E1-7793-E4A7-1E37D3EF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48" y="1009112"/>
            <a:ext cx="4431680" cy="13440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F51EFC-7B94-5CF3-ACF5-0FECF32EC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060" y="2353194"/>
            <a:ext cx="3697789" cy="264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7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F68F6ABE-AD7A-8FF0-056F-338D69F8E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465F86-1D3B-DA29-78FD-D53DC973C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91" y="980511"/>
            <a:ext cx="7803659" cy="2139910"/>
          </a:xfrm>
          <a:prstGeom prst="rect">
            <a:avLst/>
          </a:prstGeom>
        </p:spPr>
      </p:pic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EF3B4689-8DBC-D092-2595-E44E2E2B76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DFE03-9022-011B-5A97-53E0DA7B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40" y="2674308"/>
            <a:ext cx="2186283" cy="17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7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E1193974-31C8-A976-235E-5F101834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293F11CC-BF35-F99C-2AC9-14987219E1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3DAEED7-B7E3-965F-4100-D8B4AB544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89" y="983096"/>
            <a:ext cx="6137752" cy="23975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9160D9-5A55-6329-D7D9-314BD6D72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65" y="1302707"/>
            <a:ext cx="2874092" cy="31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7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8FFEC3B3-B8F8-0F52-9598-24FCA39A6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44DA61BF-544E-9EF7-6CFB-A4B5E384F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26CB60-6CA6-4C67-217C-AFACE304A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60" y="983096"/>
            <a:ext cx="6137752" cy="1870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A709C5-1809-082F-644D-B3C5C4A5E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358" y="1240077"/>
            <a:ext cx="2874092" cy="35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6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67CB5820-D604-D866-3E86-7A5B4577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AB35EA4F-8344-F7AB-922B-5037E6E33F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профилей</a:t>
            </a:r>
            <a:endParaRPr sz="3000" dirty="0"/>
          </a:p>
        </p:txBody>
      </p:sp>
      <p:pic>
        <p:nvPicPr>
          <p:cNvPr id="2052" name="Picture 4" descr="UseCaseProfileService">
            <a:extLst>
              <a:ext uri="{FF2B5EF4-FFF2-40B4-BE49-F238E27FC236}">
                <a16:creationId xmlns:a16="http://schemas.microsoft.com/office/drawing/2014/main" id="{C5CC44A0-482A-D0F2-5DC4-BA5EDC46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8" y="1014483"/>
            <a:ext cx="4246384" cy="39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380A32-7E44-A643-737D-2981F28CA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860" y="937146"/>
            <a:ext cx="3237077" cy="41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76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76F1AF8D-60B1-DC9D-7B28-8BCDE10D9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90DFA732-C9E1-FDA5-EB43-5DFEE2A01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занятий</a:t>
            </a:r>
            <a:endParaRPr sz="3000" dirty="0"/>
          </a:p>
        </p:txBody>
      </p:sp>
      <p:pic>
        <p:nvPicPr>
          <p:cNvPr id="2050" name="Picture 2" descr="Lessons  UseCase   ERD">
            <a:extLst>
              <a:ext uri="{FF2B5EF4-FFF2-40B4-BE49-F238E27FC236}">
                <a16:creationId xmlns:a16="http://schemas.microsoft.com/office/drawing/2014/main" id="{46440C1B-DCF2-2959-DC00-E8D5D4724F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81" b="38353"/>
          <a:stretch/>
        </p:blipFill>
        <p:spPr bwMode="auto">
          <a:xfrm>
            <a:off x="971454" y="1139721"/>
            <a:ext cx="3527759" cy="400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ssons  UseCase   ERD">
            <a:extLst>
              <a:ext uri="{FF2B5EF4-FFF2-40B4-BE49-F238E27FC236}">
                <a16:creationId xmlns:a16="http://schemas.microsoft.com/office/drawing/2014/main" id="{1BDC0BCF-16BD-1E6F-E286-BEA5F6023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0"/>
          <a:stretch/>
        </p:blipFill>
        <p:spPr bwMode="auto">
          <a:xfrm>
            <a:off x="3691745" y="2324668"/>
            <a:ext cx="4578558" cy="228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743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>
          <a:extLst>
            <a:ext uri="{FF2B5EF4-FFF2-40B4-BE49-F238E27FC236}">
              <a16:creationId xmlns:a16="http://schemas.microsoft.com/office/drawing/2014/main" id="{3D14C6F2-043F-2FCA-4490-0525328A4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>
            <a:extLst>
              <a:ext uri="{FF2B5EF4-FFF2-40B4-BE49-F238E27FC236}">
                <a16:creationId xmlns:a16="http://schemas.microsoft.com/office/drawing/2014/main" id="{7AC7A16C-DAE1-B0FD-B0ED-60A3498DD8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Диаграммы сервиса расписания</a:t>
            </a:r>
            <a:endParaRPr sz="3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CA0A13-E22F-4BA0-4B61-0980B4B68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172" y="1287043"/>
            <a:ext cx="4835725" cy="13176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DABADE-FC8E-B65D-C71D-792B31D6C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70" y="971966"/>
            <a:ext cx="3858230" cy="39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7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563099021"/>
              </p:ext>
            </p:extLst>
          </p:nvPr>
        </p:nvGraphicFramePr>
        <p:xfrm>
          <a:off x="952500" y="1718400"/>
          <a:ext cx="7239000" cy="2617096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Реализовали</a:t>
                      </a:r>
                      <a:r>
                        <a:rPr lang="ru-RU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en-US" sz="1600" baseline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endParaRPr lang="ru-RU" sz="1600" baseline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Прокачали навыки работы в команде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i="0" u="none" strike="noStrike" cap="none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Возможные доработки: расширение функционала, доработка 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frontend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-а, покрыть приложение Unit тестами 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Google Shape;265;p49">
            <a:extLst>
              <a:ext uri="{FF2B5EF4-FFF2-40B4-BE49-F238E27FC236}">
                <a16:creationId xmlns:a16="http://schemas.microsoft.com/office/drawing/2014/main" id="{CBF03541-A8EF-19A9-1FC5-EBF04B9C16E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80" y="3299839"/>
            <a:ext cx="412366" cy="4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4;p49">
            <a:extLst>
              <a:ext uri="{FF2B5EF4-FFF2-40B4-BE49-F238E27FC236}">
                <a16:creationId xmlns:a16="http://schemas.microsoft.com/office/drawing/2014/main" id="{32876F5F-2CDD-AACF-6991-B303E335C5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634" y="2449785"/>
            <a:ext cx="481259" cy="49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45;p50">
            <a:extLst>
              <a:ext uri="{FF2B5EF4-FFF2-40B4-BE49-F238E27FC236}">
                <a16:creationId xmlns:a16="http://schemas.microsoft.com/office/drawing/2014/main" id="{AE78EB40-3358-1BBF-D968-12663341529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586" y="1718400"/>
            <a:ext cx="529354" cy="49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3F5E4634-CFB5-033F-9ED2-FC79606D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>
            <a:extLst>
              <a:ext uri="{FF2B5EF4-FFF2-40B4-BE49-F238E27FC236}">
                <a16:creationId xmlns:a16="http://schemas.microsoft.com/office/drawing/2014/main" id="{01A75D90-9840-ED29-91E9-41D96EF602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>
            <a:extLst>
              <a:ext uri="{FF2B5EF4-FFF2-40B4-BE49-F238E27FC236}">
                <a16:creationId xmlns:a16="http://schemas.microsoft.com/office/drawing/2014/main" id="{0644985D-27EE-B62D-7C66-5C5FAC93FC3E}"/>
              </a:ext>
            </a:extLst>
          </p:cNvPr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>
            <a:extLst>
              <a:ext uri="{FF2B5EF4-FFF2-40B4-BE49-F238E27FC236}">
                <a16:creationId xmlns:a16="http://schemas.microsoft.com/office/drawing/2014/main" id="{DCEAC934-FA02-5EE9-6A2B-547C5878B54C}"/>
              </a:ext>
            </a:extLst>
          </p:cNvPr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>
            <a:extLst>
              <a:ext uri="{FF2B5EF4-FFF2-40B4-BE49-F238E27FC236}">
                <a16:creationId xmlns:a16="http://schemas.microsoft.com/office/drawing/2014/main" id="{F0A672AE-9886-1299-4647-516238A408A0}"/>
              </a:ext>
            </a:extLst>
          </p:cNvPr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>
            <a:extLst>
              <a:ext uri="{FF2B5EF4-FFF2-40B4-BE49-F238E27FC236}">
                <a16:creationId xmlns:a16="http://schemas.microsoft.com/office/drawing/2014/main" id="{1578E62C-665D-D189-D7FB-B9D8156A64CF}"/>
              </a:ext>
            </a:extLst>
          </p:cNvPr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>
            <a:extLst>
              <a:ext uri="{FF2B5EF4-FFF2-40B4-BE49-F238E27FC236}">
                <a16:creationId xmlns:a16="http://schemas.microsoft.com/office/drawing/2014/main" id="{C48C9387-D455-6E79-9206-D4C0BF8EB301}"/>
              </a:ext>
            </a:extLst>
          </p:cNvPr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6599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en-US" sz="3000" dirty="0"/>
              <a:t>ski school management system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58936" y="1373139"/>
            <a:ext cx="3743625" cy="990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Группа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C#-2024-09 Команда</a:t>
            </a:r>
            <a:r>
              <a:rPr lang="en-US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2</a:t>
            </a:r>
          </a:p>
        </p:txBody>
      </p:sp>
      <p:sp>
        <p:nvSpPr>
          <p:cNvPr id="166" name="Google Shape;166;p37"/>
          <p:cNvSpPr txBox="1"/>
          <p:nvPr/>
        </p:nvSpPr>
        <p:spPr>
          <a:xfrm>
            <a:off x="3858936" y="2571750"/>
            <a:ext cx="5075797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Участники:</a:t>
            </a:r>
            <a:endParaRPr lang="en-US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Александр Ефимцев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Ганиева Гузель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Татьяна Басаргина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Тузов Максим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- Виктория Журавлева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Ментор: Олег Голенищев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solidFill>
                  <a:srgbClr val="013D85"/>
                </a:solidFill>
                <a:latin typeface="Roboto"/>
                <a:ea typeface="Roboto"/>
                <a:cs typeface="Roboto"/>
                <a:sym typeface="Roboto Medium"/>
              </a:rPr>
              <a:t>Репозиторий: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1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 Medium"/>
              </a:rPr>
              <a:t>https://github.com/otus-csharp-pro-sep2024-team2/SnowPro</a:t>
            </a:r>
            <a:endParaRPr lang="ru-RU" sz="1100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 Medium"/>
            </a:endParaRPr>
          </a:p>
        </p:txBody>
      </p:sp>
      <p:pic>
        <p:nvPicPr>
          <p:cNvPr id="1026" name="Picture 2" descr="Сноубординг | Пикабу">
            <a:extLst>
              <a:ext uri="{FF2B5EF4-FFF2-40B4-BE49-F238E27FC236}">
                <a16:creationId xmlns:a16="http://schemas.microsoft.com/office/drawing/2014/main" id="{6769A373-C3AD-ED79-4348-AEB504B967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7" r="17577"/>
          <a:stretch/>
        </p:blipFill>
        <p:spPr bwMode="auto">
          <a:xfrm>
            <a:off x="685053" y="1940150"/>
            <a:ext cx="2349900" cy="23187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759695325"/>
              </p:ext>
            </p:extLst>
          </p:nvPr>
        </p:nvGraphicFramePr>
        <p:xfrm>
          <a:off x="663879" y="2255812"/>
          <a:ext cx="8311020" cy="256014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систему аутентификации и авторизации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записи на занятия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Создать CRUD-интерфейсы для управления данными (профили клиентов,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инструкторов)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управления расписанием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сервис отправки уведомлений</a:t>
                      </a: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960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6.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и развернуть систему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663879" y="1115453"/>
            <a:ext cx="7875342" cy="103125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разработать веб-систему для автоматизации записи учеников на занятия в горнолыжную школу, а также управления расписанием, профилями клиентов (учеников) и инструкторов администрацией.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653499864"/>
              </p:ext>
            </p:extLst>
          </p:nvPr>
        </p:nvGraphicFramePr>
        <p:xfrm>
          <a:off x="952500" y="1482992"/>
          <a:ext cx="7239000" cy="269096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ASP.NET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Entity Framework Core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PostgreSQL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81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i="0" u="none" strike="noStrike" cap="none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5.</a:t>
                      </a: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Arial"/>
                        </a:rPr>
                        <a:t>Docker</a:t>
                      </a:r>
                      <a:endParaRPr sz="16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Google Shape;207;p41">
            <a:extLst>
              <a:ext uri="{FF2B5EF4-FFF2-40B4-BE49-F238E27FC236}">
                <a16:creationId xmlns:a16="http://schemas.microsoft.com/office/drawing/2014/main" id="{E503F9E6-0643-FC3D-E08E-651D7FF4778A}"/>
              </a:ext>
            </a:extLst>
          </p:cNvPr>
          <p:cNvSpPr txBox="1"/>
          <p:nvPr/>
        </p:nvSpPr>
        <p:spPr>
          <a:xfrm>
            <a:off x="591646" y="1286426"/>
            <a:ext cx="4182885" cy="3108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ru-RU" sz="1200" b="1" dirty="0">
                <a:latin typeface="Roboto"/>
                <a:ea typeface="Roboto"/>
                <a:cs typeface="Roboto"/>
              </a:rPr>
              <a:t>Проект реализован на основе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микросервисной</a:t>
            </a:r>
            <a:r>
              <a:rPr lang="ru-RU" sz="1200" b="1" dirty="0">
                <a:latin typeface="Roboto"/>
                <a:ea typeface="Roboto"/>
                <a:cs typeface="Roboto"/>
              </a:rPr>
              <a:t> архитектуры:</a:t>
            </a:r>
            <a:endParaRPr lang="ru-RU" sz="1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авторизации/аутентификации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уведомлений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занятий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профилей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расписания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отзывами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сервис 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абонементов/подписки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r>
              <a:rPr lang="ru-RU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Сервис управления и мониторинга информации о горнолыжных склонах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-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267;p49">
            <a:extLst>
              <a:ext uri="{FF2B5EF4-FFF2-40B4-BE49-F238E27FC236}">
                <a16:creationId xmlns:a16="http://schemas.microsoft.com/office/drawing/2014/main" id="{229C4937-E2C7-0444-879F-67D32CB15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06" y="139325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7;p49">
            <a:extLst>
              <a:ext uri="{FF2B5EF4-FFF2-40B4-BE49-F238E27FC236}">
                <a16:creationId xmlns:a16="http://schemas.microsoft.com/office/drawing/2014/main" id="{06BA3503-9B45-0C5C-0AC4-BD95F89F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424" y="4312270"/>
            <a:ext cx="222688" cy="19709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AE102-06FF-6242-24DD-EFB48CEACEAC}"/>
              </a:ext>
            </a:extLst>
          </p:cNvPr>
          <p:cNvSpPr txBox="1"/>
          <p:nvPr/>
        </p:nvSpPr>
        <p:spPr>
          <a:xfrm>
            <a:off x="5612206" y="1335820"/>
            <a:ext cx="2940148" cy="3924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База данных</a:t>
            </a:r>
          </a:p>
          <a:p>
            <a:pPr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Асинхронность</a:t>
            </a:r>
          </a:p>
          <a:p>
            <a:pPr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Многопоточность (примитивы синхронизации: </a:t>
            </a:r>
            <a:r>
              <a:rPr lang="en-US" sz="1200" b="1" dirty="0">
                <a:latin typeface="Roboto"/>
                <a:ea typeface="Roboto"/>
                <a:cs typeface="Roboto"/>
              </a:rPr>
              <a:t>Lock</a:t>
            </a:r>
            <a:r>
              <a:rPr lang="ru-RU" sz="1200" b="1" dirty="0">
                <a:latin typeface="Roboto"/>
                <a:ea typeface="Roboto"/>
                <a:cs typeface="Roboto"/>
              </a:rPr>
              <a:t>)</a:t>
            </a:r>
          </a:p>
          <a:p>
            <a:r>
              <a:rPr lang="ru-RU" sz="1200" b="1" dirty="0">
                <a:latin typeface="Roboto"/>
                <a:ea typeface="Roboto"/>
                <a:cs typeface="Roboto"/>
              </a:rPr>
              <a:t>Шаблоны проектирования:</a:t>
            </a:r>
            <a:endParaRPr lang="en-US" sz="1200" b="1" dirty="0">
              <a:latin typeface="Roboto"/>
              <a:ea typeface="Roboto"/>
              <a:cs typeface="Roboto"/>
            </a:endParaRP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Dependency Injection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Repository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Unit of work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Event Sourcing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  <a:cs typeface="Roboto"/>
              </a:rPr>
              <a:t>Observer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</a:rPr>
              <a:t>Command</a:t>
            </a:r>
          </a:p>
          <a:p>
            <a:pPr marL="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"/>
                <a:ea typeface="Roboto"/>
              </a:rPr>
              <a:t>Mapper</a:t>
            </a:r>
            <a:endParaRPr lang="ru-RU" sz="1200" b="1" dirty="0">
              <a:latin typeface="Roboto"/>
              <a:ea typeface="Roboto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Взаимодействие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микросервисов</a:t>
            </a:r>
            <a:r>
              <a:rPr lang="ru-RU" sz="1200" b="1" dirty="0">
                <a:latin typeface="Roboto"/>
                <a:ea typeface="Roboto"/>
                <a:cs typeface="Roboto"/>
              </a:rPr>
              <a:t> через </a:t>
            </a:r>
            <a:r>
              <a:rPr lang="ru-RU" sz="1200" b="1" dirty="0" err="1">
                <a:latin typeface="Roboto"/>
                <a:ea typeface="Roboto"/>
                <a:cs typeface="Roboto"/>
              </a:rPr>
              <a:t>RabbitMQ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r>
              <a:rPr lang="ru-RU" sz="1200" b="1" dirty="0">
                <a:latin typeface="Roboto"/>
                <a:ea typeface="Roboto"/>
                <a:cs typeface="Roboto"/>
              </a:rPr>
              <a:t>Веб-приложение на </a:t>
            </a:r>
            <a:r>
              <a:rPr lang="en-US" sz="1200" b="1" dirty="0">
                <a:latin typeface="Roboto"/>
                <a:ea typeface="Roboto"/>
                <a:cs typeface="Roboto"/>
              </a:rPr>
              <a:t>React</a:t>
            </a:r>
            <a:endParaRPr lang="ru-RU" sz="1200" b="1" dirty="0">
              <a:latin typeface="Roboto"/>
              <a:ea typeface="Roboto"/>
              <a:cs typeface="Roboto"/>
            </a:endParaRPr>
          </a:p>
          <a:p>
            <a:pPr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  <a:p>
            <a:pPr algn="l">
              <a:spcAft>
                <a:spcPts val="1200"/>
              </a:spcAft>
            </a:pPr>
            <a:endParaRPr lang="ru-RU" sz="1200" b="1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Google Shape;267;p49">
            <a:extLst>
              <a:ext uri="{FF2B5EF4-FFF2-40B4-BE49-F238E27FC236}">
                <a16:creationId xmlns:a16="http://schemas.microsoft.com/office/drawing/2014/main" id="{93B6BEB4-2649-3C32-C3DC-79720EC23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1393251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67;p49">
            <a:extLst>
              <a:ext uri="{FF2B5EF4-FFF2-40B4-BE49-F238E27FC236}">
                <a16:creationId xmlns:a16="http://schemas.microsoft.com/office/drawing/2014/main" id="{90AF5F98-134B-8461-DE6B-064943661C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424" y="1659179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7;p49">
            <a:extLst>
              <a:ext uri="{FF2B5EF4-FFF2-40B4-BE49-F238E27FC236}">
                <a16:creationId xmlns:a16="http://schemas.microsoft.com/office/drawing/2014/main" id="{1EB78358-AB85-2D3B-7C81-D436EE0C3F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1" y="1939474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67;p49">
            <a:extLst>
              <a:ext uri="{FF2B5EF4-FFF2-40B4-BE49-F238E27FC236}">
                <a16:creationId xmlns:a16="http://schemas.microsoft.com/office/drawing/2014/main" id="{F6BACEDA-94ED-2673-219A-3A527BC318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71" y="2348656"/>
            <a:ext cx="222688" cy="19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03;p49">
            <a:extLst>
              <a:ext uri="{FF2B5EF4-FFF2-40B4-BE49-F238E27FC236}">
                <a16:creationId xmlns:a16="http://schemas.microsoft.com/office/drawing/2014/main" id="{7698437B-AD39-8982-07D5-23D9246416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12" y="264941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03;p49">
            <a:extLst>
              <a:ext uri="{FF2B5EF4-FFF2-40B4-BE49-F238E27FC236}">
                <a16:creationId xmlns:a16="http://schemas.microsoft.com/office/drawing/2014/main" id="{00E9ACD6-76A3-6F67-C5AE-893701BA05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2835473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03;p49">
            <a:extLst>
              <a:ext uri="{FF2B5EF4-FFF2-40B4-BE49-F238E27FC236}">
                <a16:creationId xmlns:a16="http://schemas.microsoft.com/office/drawing/2014/main" id="{66A7707F-27C5-C852-E55E-ED1FEFFA69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224" y="3005802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03;p49">
            <a:extLst>
              <a:ext uri="{FF2B5EF4-FFF2-40B4-BE49-F238E27FC236}">
                <a16:creationId xmlns:a16="http://schemas.microsoft.com/office/drawing/2014/main" id="{F5632F9C-0654-3C02-EC23-D390967AE7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194336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03;p49">
            <a:extLst>
              <a:ext uri="{FF2B5EF4-FFF2-40B4-BE49-F238E27FC236}">
                <a16:creationId xmlns:a16="http://schemas.microsoft.com/office/drawing/2014/main" id="{C7F9834E-BC57-1CAE-68AC-F2469E5939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90" y="3362189"/>
            <a:ext cx="150390" cy="15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67;p49">
            <a:extLst>
              <a:ext uri="{FF2B5EF4-FFF2-40B4-BE49-F238E27FC236}">
                <a16:creationId xmlns:a16="http://schemas.microsoft.com/office/drawing/2014/main" id="{240754AC-FEE6-7FA2-4D03-DFB656691B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518" y="3903088"/>
            <a:ext cx="222688" cy="197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авторизации/аутентификации </a:t>
            </a: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182656098"/>
              </p:ext>
            </p:extLst>
          </p:nvPr>
        </p:nvGraphicFramePr>
        <p:xfrm>
          <a:off x="663879" y="1107347"/>
          <a:ext cx="8311020" cy="2560140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Регистрация пользователя (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Admin / Client / Instructor)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Аутентификации пользователя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Logout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пользователя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85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i="0" u="none" strike="noStrike" cap="none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400" b="0" i="0" u="none" strike="noStrike" cap="none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076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69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</a:rPr>
              <a:t>Сервис </a:t>
            </a:r>
            <a:r>
              <a:rPr lang="ru-RU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профилей</a:t>
            </a:r>
            <a:endParaRPr lang="ru-RU" sz="3200" b="1" dirty="0">
              <a:solidFill>
                <a:schemeClr val="dk1"/>
              </a:solidFill>
              <a:latin typeface="Roboto"/>
              <a:ea typeface="Roboto"/>
              <a:cs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673849079"/>
              </p:ext>
            </p:extLst>
          </p:nvPr>
        </p:nvGraphicFramePr>
        <p:xfrm>
          <a:off x="770080" y="889233"/>
          <a:ext cx="8311020" cy="3556933"/>
        </p:xfrm>
        <a:graphic>
          <a:graphicData uri="http://schemas.openxmlformats.org/drawingml/2006/table">
            <a:tbl>
              <a:tblPr>
                <a:noFill/>
                <a:tableStyleId>{8DDC5B0B-5DDE-4B5D-A822-555BC3A76AE9}</a:tableStyleId>
              </a:tblPr>
              <a:tblGrid>
                <a:gridCol w="561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49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профилем инструктора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профилем клиента</a:t>
                      </a:r>
                      <a:endParaRPr b="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достижениями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пользователя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уровнями подготовки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должностями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профилем </a:t>
                      </a:r>
                      <a:r>
                        <a:rPr lang="ru-RU" sz="1400" b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</a:rPr>
                        <a:t>пользователя</a:t>
                      </a: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3887554"/>
                  </a:ext>
                </a:extLst>
              </a:tr>
              <a:tr h="6511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Управление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типами спортивного оборудования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967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5712494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557</Words>
  <Application>Microsoft Office PowerPoint</Application>
  <PresentationFormat>On-screen Show (16:9)</PresentationFormat>
  <Paragraphs>154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PowerPoint Presentation</vt:lpstr>
      <vt:lpstr>Меня хорошо видно &amp; слышно?</vt:lpstr>
      <vt:lpstr>Защита проекта Тема: ski school management system   </vt:lpstr>
      <vt:lpstr>План защиты</vt:lpstr>
      <vt:lpstr>PowerPoint Presentation</vt:lpstr>
      <vt:lpstr>Какие технологии использовались </vt:lpstr>
      <vt:lpstr>Что получилось</vt:lpstr>
      <vt:lpstr>PowerPoint Presentation</vt:lpstr>
      <vt:lpstr>PowerPoint Presentation</vt:lpstr>
      <vt:lpstr>PowerPoint Presentation</vt:lpstr>
      <vt:lpstr>PowerPoint Presentation</vt:lpstr>
      <vt:lpstr>Что получилось</vt:lpstr>
      <vt:lpstr>Что получилось</vt:lpstr>
      <vt:lpstr>Что получилось</vt:lpstr>
      <vt:lpstr>Что получилось</vt:lpstr>
      <vt:lpstr>Диаграммы сервиса профилей</vt:lpstr>
      <vt:lpstr>Диаграммы сервиса занятий</vt:lpstr>
      <vt:lpstr>Диаграммы сервиса расписания</vt:lpstr>
      <vt:lpstr>PowerPoint Presentation</vt:lpstr>
      <vt:lpstr>Выводы </vt:lpstr>
      <vt:lpstr>PowerPoint Presentation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Alexander Efimtsev</cp:lastModifiedBy>
  <cp:revision>101</cp:revision>
  <dcterms:modified xsi:type="dcterms:W3CDTF">2025-05-05T00:29:17Z</dcterms:modified>
</cp:coreProperties>
</file>